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56"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D551BE5-7615-4FE2-A0EE-DA849ED814A6}" type="datetimeFigureOut">
              <a:rPr lang="ar-IQ" smtClean="0"/>
              <a:pPr/>
              <a:t>11/09/1439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A63FFA7-60D8-434F-9BD9-FE307C21D948}"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Mutual </a:t>
            </a:r>
            <a:r>
              <a:rPr lang="en-US" dirty="0" err="1" smtClean="0"/>
              <a:t>Intelligebility</a:t>
            </a:r>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5</a:t>
            </a:fld>
            <a:endParaRPr lang="ar-IQ"/>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14</a:t>
            </a:fld>
            <a:endParaRPr lang="ar-IQ"/>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15</a:t>
            </a:fld>
            <a:endParaRPr lang="ar-IQ"/>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16</a:t>
            </a:fld>
            <a:endParaRPr lang="ar-IQ"/>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17</a:t>
            </a:fld>
            <a:endParaRPr lang="ar-IQ"/>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18</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Mutual </a:t>
            </a:r>
            <a:r>
              <a:rPr lang="en-US" dirty="0" err="1" smtClean="0"/>
              <a:t>Intelligebility</a:t>
            </a:r>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6</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Mutual </a:t>
            </a:r>
            <a:r>
              <a:rPr lang="en-US" dirty="0" err="1" smtClean="0"/>
              <a:t>Intelligebility</a:t>
            </a:r>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7</a:t>
            </a:fld>
            <a:endParaRPr lang="ar-IQ"/>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Mutual </a:t>
            </a:r>
            <a:r>
              <a:rPr lang="en-US" dirty="0" err="1" smtClean="0"/>
              <a:t>Intelligebility</a:t>
            </a:r>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8</a:t>
            </a:fld>
            <a:endParaRPr lang="ar-IQ"/>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Mutual </a:t>
            </a:r>
            <a:r>
              <a:rPr lang="en-US" dirty="0" err="1" smtClean="0"/>
              <a:t>Intelligebility</a:t>
            </a:r>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9</a:t>
            </a:fld>
            <a:endParaRPr lang="ar-IQ"/>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Mutual </a:t>
            </a:r>
            <a:r>
              <a:rPr lang="en-US" dirty="0" err="1" smtClean="0"/>
              <a:t>Intelligebility</a:t>
            </a:r>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10</a:t>
            </a:fld>
            <a:endParaRPr lang="ar-IQ"/>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Mutual </a:t>
            </a:r>
            <a:r>
              <a:rPr lang="en-US" dirty="0" err="1" smtClean="0"/>
              <a:t>Intelligebility</a:t>
            </a:r>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11</a:t>
            </a:fld>
            <a:endParaRPr lang="ar-IQ"/>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12</a:t>
            </a:fld>
            <a:endParaRPr lang="ar-IQ"/>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A63FFA7-60D8-434F-9BD9-FE307C21D948}" type="slidenum">
              <a:rPr lang="ar-IQ" smtClean="0"/>
              <a:pPr/>
              <a:t>13</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714999"/>
          </a:xfrm>
          <a:solidFill>
            <a:schemeClr val="accent2">
              <a:lumMod val="40000"/>
              <a:lumOff val="60000"/>
            </a:schemeClr>
          </a:solidFill>
        </p:spPr>
        <p:txBody>
          <a:bodyPr>
            <a:normAutofit/>
          </a:bodyPr>
          <a:lstStyle/>
          <a:p>
            <a:r>
              <a:rPr lang="en-US" sz="4800" b="1" dirty="0" smtClean="0">
                <a:solidFill>
                  <a:srgbClr val="FF0000"/>
                </a:solidFill>
              </a:rPr>
              <a:t>Sociolinguistics and Education </a:t>
            </a:r>
            <a:endParaRPr lang="ar-IQ" sz="48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normAutofit/>
          </a:bodyPr>
          <a:lstStyle/>
          <a:p>
            <a:r>
              <a:rPr lang="en-US" sz="4000" b="1" dirty="0" smtClean="0">
                <a:solidFill>
                  <a:srgbClr val="002060"/>
                </a:solidFill>
              </a:rPr>
              <a:t/>
            </a:r>
            <a:br>
              <a:rPr lang="en-US" sz="4000" b="1" dirty="0" smtClean="0">
                <a:solidFill>
                  <a:srgbClr val="002060"/>
                </a:solidFill>
              </a:rPr>
            </a:br>
            <a:r>
              <a:rPr lang="en-US" sz="4000" b="1" dirty="0" smtClean="0">
                <a:solidFill>
                  <a:srgbClr val="FF0000"/>
                </a:solidFill>
              </a:rPr>
              <a:t>language is a primary instrument of human communication. It gives a sense of identity to an individual as well as a social group. However, language can also be a problem and a barrier to communicate, which necessitates language planning. </a:t>
            </a:r>
            <a:endParaRPr lang="ar-IQ" sz="4000" b="1"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normAutofit/>
          </a:bodyPr>
          <a:lstStyle/>
          <a:p>
            <a:r>
              <a:rPr lang="en-US" sz="4000" b="1" dirty="0" smtClean="0">
                <a:solidFill>
                  <a:srgbClr val="002060"/>
                </a:solidFill>
              </a:rPr>
              <a:t/>
            </a:r>
            <a:br>
              <a:rPr lang="en-US" sz="4000" b="1" dirty="0" smtClean="0">
                <a:solidFill>
                  <a:srgbClr val="002060"/>
                </a:solidFill>
              </a:rPr>
            </a:br>
            <a:r>
              <a:rPr lang="en-US" sz="4000" b="1" dirty="0" smtClean="0">
                <a:solidFill>
                  <a:srgbClr val="002060"/>
                </a:solidFill>
              </a:rPr>
              <a:t> Language </a:t>
            </a:r>
            <a:r>
              <a:rPr lang="en-US" sz="4000" b="1" dirty="0" smtClean="0">
                <a:solidFill>
                  <a:srgbClr val="002060"/>
                </a:solidFill>
              </a:rPr>
              <a:t>planning refers to the efforts to deliberately affect the status, structure, or acquisition of languages. Language planning is a subset of the general field of social planning that includes a wide range of public policy concerns (housing, employment, immigration and taxation policies) </a:t>
            </a:r>
            <a:endParaRPr lang="ar-IQ" sz="4000" b="1"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normAutofit/>
          </a:bodyPr>
          <a:lstStyle/>
          <a:p>
            <a:pPr>
              <a:buFont typeface="Arial" pitchFamily="34" charset="0"/>
              <a:buChar char="•"/>
            </a:pPr>
            <a:r>
              <a:rPr lang="en-US" sz="4000" b="1" dirty="0" smtClean="0">
                <a:solidFill>
                  <a:srgbClr val="002060"/>
                </a:solidFill>
              </a:rPr>
              <a:t> </a:t>
            </a:r>
            <a:r>
              <a:rPr lang="en-US" sz="4000" b="1" dirty="0" smtClean="0">
                <a:solidFill>
                  <a:srgbClr val="002060"/>
                </a:solidFill>
              </a:rPr>
              <a:t>Language </a:t>
            </a:r>
            <a:r>
              <a:rPr lang="en-US" sz="4000" b="1" dirty="0" smtClean="0">
                <a:solidFill>
                  <a:srgbClr val="002060"/>
                </a:solidFill>
              </a:rPr>
              <a:t>planning occurs in most countries by their relevant governments wherein they have more than one language within the community. </a:t>
            </a:r>
            <a:br>
              <a:rPr lang="en-US" sz="4000" b="1" dirty="0" smtClean="0">
                <a:solidFill>
                  <a:srgbClr val="002060"/>
                </a:solidFill>
              </a:rPr>
            </a:br>
            <a:r>
              <a:rPr lang="en-US" sz="4000" b="1" dirty="0" smtClean="0">
                <a:solidFill>
                  <a:srgbClr val="002060"/>
                </a:solidFill>
              </a:rPr>
              <a:t> </a:t>
            </a:r>
            <a:br>
              <a:rPr lang="en-US" sz="4000" b="1" dirty="0" smtClean="0">
                <a:solidFill>
                  <a:srgbClr val="002060"/>
                </a:solidFill>
              </a:rPr>
            </a:br>
            <a:r>
              <a:rPr lang="en-US" sz="4000" b="1" dirty="0" smtClean="0">
                <a:solidFill>
                  <a:srgbClr val="002060"/>
                </a:solidFill>
              </a:rPr>
              <a:t> </a:t>
            </a:r>
            <a:endParaRPr lang="ar-IQ" sz="4000" b="1"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normAutofit/>
          </a:bodyPr>
          <a:lstStyle/>
          <a:p>
            <a:pPr>
              <a:buFont typeface="Arial" pitchFamily="34" charset="0"/>
              <a:buChar char="•"/>
            </a:pPr>
            <a:r>
              <a:rPr lang="en-US" sz="4000" b="1" dirty="0" smtClean="0">
                <a:solidFill>
                  <a:srgbClr val="002060"/>
                </a:solidFill>
              </a:rPr>
              <a:t> </a:t>
            </a:r>
            <a:r>
              <a:rPr lang="en-US" sz="4000" b="1" dirty="0" smtClean="0">
                <a:solidFill>
                  <a:srgbClr val="002060"/>
                </a:solidFill>
              </a:rPr>
              <a:t>Language </a:t>
            </a:r>
            <a:r>
              <a:rPr lang="en-US" sz="4000" b="1" dirty="0" smtClean="0">
                <a:solidFill>
                  <a:srgbClr val="002060"/>
                </a:solidFill>
              </a:rPr>
              <a:t>planning involves all conscious efforts that aim at changing the linguistic behavior of a speech community. So, it represents all deliberate steps taken towards language change. </a:t>
            </a:r>
            <a:br>
              <a:rPr lang="en-US" sz="4000" b="1" dirty="0" smtClean="0">
                <a:solidFill>
                  <a:srgbClr val="002060"/>
                </a:solidFill>
              </a:rPr>
            </a:br>
            <a:r>
              <a:rPr lang="en-US" sz="4000" b="1" dirty="0" smtClean="0">
                <a:solidFill>
                  <a:srgbClr val="002060"/>
                </a:solidFill>
              </a:rPr>
              <a:t> </a:t>
            </a:r>
            <a:br>
              <a:rPr lang="en-US" sz="4000" b="1" dirty="0" smtClean="0">
                <a:solidFill>
                  <a:srgbClr val="002060"/>
                </a:solidFill>
              </a:rPr>
            </a:br>
            <a:r>
              <a:rPr lang="en-US" sz="4000" b="1" dirty="0" smtClean="0">
                <a:solidFill>
                  <a:srgbClr val="002060"/>
                </a:solidFill>
              </a:rPr>
              <a:t> </a:t>
            </a:r>
            <a:endParaRPr lang="ar-IQ" sz="4000" b="1"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normAutofit/>
          </a:bodyPr>
          <a:lstStyle/>
          <a:p>
            <a:pPr>
              <a:buFont typeface="Arial" pitchFamily="34" charset="0"/>
              <a:buChar char="•"/>
            </a:pPr>
            <a:r>
              <a:rPr lang="en-US" sz="4000" b="1" dirty="0" smtClean="0">
                <a:solidFill>
                  <a:srgbClr val="002060"/>
                </a:solidFill>
              </a:rPr>
              <a:t> </a:t>
            </a:r>
            <a:r>
              <a:rPr lang="en-US" sz="4000" b="1" dirty="0" smtClean="0">
                <a:solidFill>
                  <a:srgbClr val="002060"/>
                </a:solidFill>
              </a:rPr>
              <a:t>Language </a:t>
            </a:r>
            <a:r>
              <a:rPr lang="en-US" sz="4000" b="1" dirty="0" smtClean="0">
                <a:solidFill>
                  <a:srgbClr val="002060"/>
                </a:solidFill>
              </a:rPr>
              <a:t>planning is also an organized activity that aims at solving language problems within a community. </a:t>
            </a:r>
            <a:br>
              <a:rPr lang="en-US" sz="4000" b="1" dirty="0" smtClean="0">
                <a:solidFill>
                  <a:srgbClr val="002060"/>
                </a:solidFill>
              </a:rPr>
            </a:br>
            <a:r>
              <a:rPr lang="en-US" sz="4000" b="1" dirty="0" smtClean="0">
                <a:solidFill>
                  <a:srgbClr val="002060"/>
                </a:solidFill>
              </a:rPr>
              <a:t>In addition, language planning provides proposals to express language ideologies within the community</a:t>
            </a:r>
            <a:br>
              <a:rPr lang="en-US" sz="4000" b="1" dirty="0" smtClean="0">
                <a:solidFill>
                  <a:srgbClr val="002060"/>
                </a:solidFill>
              </a:rPr>
            </a:br>
            <a:r>
              <a:rPr lang="en-US" sz="4000" b="1" dirty="0" smtClean="0">
                <a:solidFill>
                  <a:srgbClr val="002060"/>
                </a:solidFill>
              </a:rPr>
              <a:t> </a:t>
            </a:r>
            <a:br>
              <a:rPr lang="en-US" sz="4000" b="1" dirty="0" smtClean="0">
                <a:solidFill>
                  <a:srgbClr val="002060"/>
                </a:solidFill>
              </a:rPr>
            </a:br>
            <a:r>
              <a:rPr lang="en-US" sz="4000" b="1" dirty="0" smtClean="0">
                <a:solidFill>
                  <a:srgbClr val="002060"/>
                </a:solidFill>
              </a:rPr>
              <a:t> </a:t>
            </a:r>
            <a:endParaRPr lang="ar-IQ" sz="4000" b="1"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normAutofit fontScale="90000"/>
          </a:bodyPr>
          <a:lstStyle/>
          <a:p>
            <a:r>
              <a:rPr lang="en-US" sz="4000" b="1" dirty="0" smtClean="0">
                <a:solidFill>
                  <a:srgbClr val="FF0000"/>
                </a:solidFill>
              </a:rPr>
              <a:t>Language Policy VS Language Planning</a:t>
            </a:r>
            <a:br>
              <a:rPr lang="en-US" sz="4000" b="1" dirty="0" smtClean="0">
                <a:solidFill>
                  <a:srgbClr val="FF0000"/>
                </a:solidFill>
              </a:rPr>
            </a:br>
            <a:r>
              <a:rPr lang="en-US" sz="3600" b="1" dirty="0" smtClean="0">
                <a:solidFill>
                  <a:schemeClr val="tx2"/>
                </a:solidFill>
              </a:rPr>
              <a:t>language policy is sometimes used as a synonym to language planning. However, it refers to the more general linguistic, political and social goals underlying the actual language planning process. Language policy is the expression of the ideological orientations and views whereas language planning is the actual proposal that makes up their implementation.  </a:t>
            </a:r>
            <a:r>
              <a:rPr lang="en-US" sz="3600" b="1" dirty="0" smtClean="0">
                <a:solidFill>
                  <a:srgbClr val="002060"/>
                </a:solidFill>
              </a:rPr>
              <a:t> </a:t>
            </a:r>
            <a:r>
              <a:rPr lang="en-US" sz="4000" b="1" dirty="0" smtClean="0">
                <a:solidFill>
                  <a:srgbClr val="002060"/>
                </a:solidFill>
              </a:rPr>
              <a:t/>
            </a:r>
            <a:br>
              <a:rPr lang="en-US" sz="4000" b="1" dirty="0" smtClean="0">
                <a:solidFill>
                  <a:srgbClr val="002060"/>
                </a:solidFill>
              </a:rPr>
            </a:br>
            <a:r>
              <a:rPr lang="en-US" sz="4000" b="1" dirty="0" smtClean="0">
                <a:solidFill>
                  <a:srgbClr val="002060"/>
                </a:solidFill>
              </a:rPr>
              <a:t> </a:t>
            </a:r>
            <a:endParaRPr lang="ar-IQ" sz="4000" b="1"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normAutofit fontScale="90000"/>
          </a:bodyPr>
          <a:lstStyle/>
          <a:p>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Four stages of Language Planning</a:t>
            </a:r>
            <a:br>
              <a:rPr lang="en-US" sz="4000" b="1" dirty="0" smtClean="0">
                <a:solidFill>
                  <a:srgbClr val="FF0000"/>
                </a:solidFill>
              </a:rPr>
            </a:br>
            <a:r>
              <a:rPr lang="en-US" sz="4000" b="1" dirty="0" smtClean="0">
                <a:solidFill>
                  <a:srgbClr val="FF0000"/>
                </a:solidFill>
              </a:rPr>
              <a:t>1. Selection: </a:t>
            </a:r>
            <a:r>
              <a:rPr lang="en-US" sz="4000" b="1" dirty="0" smtClean="0">
                <a:solidFill>
                  <a:schemeClr val="tx2"/>
                </a:solidFill>
              </a:rPr>
              <a:t>the choice of language variety to fulfill certain functions in a given society. </a:t>
            </a:r>
            <a:br>
              <a:rPr lang="en-US" sz="4000" b="1" dirty="0" smtClean="0">
                <a:solidFill>
                  <a:schemeClr val="tx2"/>
                </a:solidFill>
              </a:rPr>
            </a:br>
            <a:r>
              <a:rPr lang="en-US" sz="4000" b="1" dirty="0" smtClean="0">
                <a:solidFill>
                  <a:srgbClr val="FF0000"/>
                </a:solidFill>
              </a:rPr>
              <a:t>2. Codification: </a:t>
            </a:r>
            <a:r>
              <a:rPr lang="en-US" sz="4000" b="1" dirty="0" smtClean="0">
                <a:solidFill>
                  <a:schemeClr val="tx2"/>
                </a:solidFill>
              </a:rPr>
              <a:t>the creation of a linguistic standard or norm for a selected linguistic code. It is divided into: </a:t>
            </a:r>
            <a:br>
              <a:rPr lang="en-US" sz="4000" b="1" dirty="0" smtClean="0">
                <a:solidFill>
                  <a:schemeClr val="tx2"/>
                </a:solidFill>
              </a:rPr>
            </a:br>
            <a:r>
              <a:rPr lang="en-US" sz="4000" b="1" dirty="0" smtClean="0">
                <a:solidFill>
                  <a:srgbClr val="FF0000"/>
                </a:solidFill>
              </a:rPr>
              <a:t>a. Graphization</a:t>
            </a:r>
            <a:br>
              <a:rPr lang="en-US" sz="4000" b="1" dirty="0" smtClean="0">
                <a:solidFill>
                  <a:srgbClr val="FF0000"/>
                </a:solidFill>
              </a:rPr>
            </a:br>
            <a:r>
              <a:rPr lang="en-US" sz="4000" b="1" dirty="0" smtClean="0">
                <a:solidFill>
                  <a:srgbClr val="FF0000"/>
                </a:solidFill>
              </a:rPr>
              <a:t>b. </a:t>
            </a:r>
            <a:r>
              <a:rPr lang="en-US" sz="4000" b="1" dirty="0" err="1" smtClean="0">
                <a:solidFill>
                  <a:srgbClr val="FF0000"/>
                </a:solidFill>
              </a:rPr>
              <a:t>Grammaticalization</a:t>
            </a: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C. Lexicalization  </a:t>
            </a:r>
            <a:br>
              <a:rPr lang="en-US" sz="4000" b="1" dirty="0" smtClean="0">
                <a:solidFill>
                  <a:srgbClr val="FF0000"/>
                </a:solidFill>
              </a:rPr>
            </a:br>
            <a:r>
              <a:rPr lang="en-US" sz="4000" b="1" dirty="0" smtClean="0">
                <a:solidFill>
                  <a:srgbClr val="002060"/>
                </a:solidFill>
              </a:rPr>
              <a:t/>
            </a:r>
            <a:br>
              <a:rPr lang="en-US" sz="4000" b="1" dirty="0" smtClean="0">
                <a:solidFill>
                  <a:srgbClr val="002060"/>
                </a:solidFill>
              </a:rPr>
            </a:br>
            <a:r>
              <a:rPr lang="en-US" sz="4000" b="1" dirty="0" smtClean="0">
                <a:solidFill>
                  <a:srgbClr val="002060"/>
                </a:solidFill>
              </a:rPr>
              <a:t> </a:t>
            </a:r>
            <a:endParaRPr lang="ar-IQ" sz="4000" b="1" dirty="0">
              <a:solidFill>
                <a:srgbClr val="00206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normAutofit/>
          </a:bodyPr>
          <a:lstStyle/>
          <a:p>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Four stages of Language Planning</a:t>
            </a:r>
            <a:br>
              <a:rPr lang="en-US" sz="4000" b="1" dirty="0" smtClean="0">
                <a:solidFill>
                  <a:srgbClr val="FF0000"/>
                </a:solidFill>
              </a:rPr>
            </a:br>
            <a:r>
              <a:rPr lang="en-US" sz="4000" b="1" dirty="0" smtClean="0">
                <a:solidFill>
                  <a:srgbClr val="FF0000"/>
                </a:solidFill>
              </a:rPr>
              <a:t>3. Implementation: </a:t>
            </a:r>
            <a:r>
              <a:rPr lang="en-US" sz="4000" b="1" dirty="0" smtClean="0">
                <a:solidFill>
                  <a:schemeClr val="tx2"/>
                </a:solidFill>
              </a:rPr>
              <a:t>promoting the decisions made in the stages of selection and codification which can include marketing strategy, production of books, pamphlets, newspapers and textbooks</a:t>
            </a:r>
            <a:r>
              <a:rPr lang="en-US" sz="4000" b="1" dirty="0" smtClean="0">
                <a:solidFill>
                  <a:srgbClr val="FF0000"/>
                </a:solidFill>
              </a:rPr>
              <a:t/>
            </a:r>
            <a:br>
              <a:rPr lang="en-US" sz="4000" b="1" dirty="0" smtClean="0">
                <a:solidFill>
                  <a:srgbClr val="FF0000"/>
                </a:solidFill>
              </a:rPr>
            </a:br>
            <a:r>
              <a:rPr lang="en-US" sz="4000" b="1" dirty="0" smtClean="0">
                <a:solidFill>
                  <a:srgbClr val="002060"/>
                </a:solidFill>
              </a:rPr>
              <a:t/>
            </a:r>
            <a:br>
              <a:rPr lang="en-US" sz="4000" b="1" dirty="0" smtClean="0">
                <a:solidFill>
                  <a:srgbClr val="002060"/>
                </a:solidFill>
              </a:rPr>
            </a:br>
            <a:r>
              <a:rPr lang="en-US" sz="4000" b="1" dirty="0" smtClean="0">
                <a:solidFill>
                  <a:srgbClr val="002060"/>
                </a:solidFill>
              </a:rPr>
              <a:t> </a:t>
            </a:r>
            <a:endParaRPr lang="ar-IQ" sz="4000" b="1" dirty="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normAutofit/>
          </a:bodyPr>
          <a:lstStyle/>
          <a:p>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Four stages of Language Planning</a:t>
            </a:r>
            <a:br>
              <a:rPr lang="en-US" sz="4000" b="1" dirty="0" smtClean="0">
                <a:solidFill>
                  <a:srgbClr val="FF0000"/>
                </a:solidFill>
              </a:rPr>
            </a:br>
            <a:r>
              <a:rPr lang="en-US" sz="4000" b="1" dirty="0" smtClean="0">
                <a:solidFill>
                  <a:srgbClr val="FF0000"/>
                </a:solidFill>
              </a:rPr>
              <a:t>4. Elaboration: </a:t>
            </a:r>
            <a:r>
              <a:rPr lang="en-US" sz="4000" b="1" dirty="0" smtClean="0">
                <a:solidFill>
                  <a:schemeClr val="tx2"/>
                </a:solidFill>
              </a:rPr>
              <a:t>Terminology and stylistic development of a codified language to meet the communicative demands of modern life </a:t>
            </a:r>
            <a:r>
              <a:rPr lang="en-US" sz="4000" b="1" smtClean="0">
                <a:solidFill>
                  <a:schemeClr val="tx2"/>
                </a:solidFill>
              </a:rPr>
              <a:t>and technology. </a:t>
            </a:r>
            <a:r>
              <a:rPr lang="en-US" sz="4000" b="1" dirty="0" smtClean="0">
                <a:solidFill>
                  <a:srgbClr val="FF0000"/>
                </a:solidFill>
              </a:rPr>
              <a:t/>
            </a:r>
            <a:br>
              <a:rPr lang="en-US" sz="4000" b="1" dirty="0" smtClean="0">
                <a:solidFill>
                  <a:srgbClr val="FF0000"/>
                </a:solidFill>
              </a:rPr>
            </a:br>
            <a:r>
              <a:rPr lang="en-US" sz="4000" b="1" dirty="0" smtClean="0">
                <a:solidFill>
                  <a:srgbClr val="002060"/>
                </a:solidFill>
              </a:rPr>
              <a:t/>
            </a:r>
            <a:br>
              <a:rPr lang="en-US" sz="4000" b="1" dirty="0" smtClean="0">
                <a:solidFill>
                  <a:srgbClr val="002060"/>
                </a:solidFill>
              </a:rPr>
            </a:br>
            <a:r>
              <a:rPr lang="en-US" sz="4000" b="1" dirty="0" smtClean="0">
                <a:solidFill>
                  <a:srgbClr val="002060"/>
                </a:solidFill>
              </a:rPr>
              <a:t> </a:t>
            </a:r>
            <a:endParaRPr lang="ar-IQ" sz="4000" b="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714999"/>
          </a:xfrm>
          <a:solidFill>
            <a:schemeClr val="accent2">
              <a:lumMod val="40000"/>
              <a:lumOff val="60000"/>
            </a:schemeClr>
          </a:solidFill>
        </p:spPr>
        <p:txBody>
          <a:bodyPr>
            <a:normAutofit/>
          </a:bodyPr>
          <a:lstStyle/>
          <a:p>
            <a:r>
              <a:rPr lang="en-US" sz="6000" b="1" dirty="0" smtClean="0">
                <a:solidFill>
                  <a:srgbClr val="FF0000"/>
                </a:solidFill>
              </a:rPr>
              <a:t>What issues do appear to the surface when sociolinguistics is coordinated with education?</a:t>
            </a:r>
            <a:endParaRPr lang="ar-IQ" sz="60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6248400"/>
          </a:xfrm>
          <a:solidFill>
            <a:schemeClr val="accent2">
              <a:lumMod val="40000"/>
              <a:lumOff val="60000"/>
            </a:schemeClr>
          </a:solidFill>
        </p:spPr>
        <p:txBody>
          <a:bodyPr>
            <a:normAutofit/>
          </a:bodyPr>
          <a:lstStyle/>
          <a:p>
            <a:pPr marL="914400" indent="-914400" algn="l"/>
            <a:r>
              <a:rPr lang="en-US" sz="4000" b="1" dirty="0" smtClean="0">
                <a:solidFill>
                  <a:schemeClr val="tx2"/>
                </a:solidFill>
              </a:rPr>
              <a:t>        The following issues do appear to the surface when sociolinguistics is coordinated to education:</a:t>
            </a:r>
            <a:br>
              <a:rPr lang="en-US" sz="4000" b="1" dirty="0" smtClean="0">
                <a:solidFill>
                  <a:schemeClr val="tx2"/>
                </a:solidFill>
              </a:rPr>
            </a:br>
            <a:r>
              <a:rPr lang="en-US" sz="4000" b="1" dirty="0" smtClean="0">
                <a:solidFill>
                  <a:schemeClr val="tx2"/>
                </a:solidFill>
              </a:rPr>
              <a:t/>
            </a:r>
            <a:br>
              <a:rPr lang="en-US" sz="4000" b="1" dirty="0" smtClean="0">
                <a:solidFill>
                  <a:schemeClr val="tx2"/>
                </a:solidFill>
              </a:rPr>
            </a:br>
            <a:r>
              <a:rPr lang="en-US" sz="4000" b="1" dirty="0" smtClean="0">
                <a:solidFill>
                  <a:srgbClr val="FF0000"/>
                </a:solidFill>
              </a:rPr>
              <a:t>Bilingualism &amp; Multilingualism</a:t>
            </a:r>
            <a:br>
              <a:rPr lang="en-US" sz="4000" b="1" dirty="0" smtClean="0">
                <a:solidFill>
                  <a:srgbClr val="FF0000"/>
                </a:solidFill>
              </a:rPr>
            </a:br>
            <a:r>
              <a:rPr lang="en-US" sz="4000" b="1" dirty="0" smtClean="0">
                <a:solidFill>
                  <a:srgbClr val="FF0000"/>
                </a:solidFill>
              </a:rPr>
              <a:t>Language &amp; Power</a:t>
            </a:r>
            <a:br>
              <a:rPr lang="en-US" sz="4000" b="1" dirty="0" smtClean="0">
                <a:solidFill>
                  <a:srgbClr val="FF0000"/>
                </a:solidFill>
              </a:rPr>
            </a:br>
            <a:r>
              <a:rPr lang="en-US" sz="4000" b="1" dirty="0" smtClean="0">
                <a:solidFill>
                  <a:srgbClr val="FF0000"/>
                </a:solidFill>
              </a:rPr>
              <a:t>Linguistic Variation</a:t>
            </a:r>
            <a:br>
              <a:rPr lang="en-US" sz="4000" b="1" dirty="0" smtClean="0">
                <a:solidFill>
                  <a:srgbClr val="FF0000"/>
                </a:solidFill>
              </a:rPr>
            </a:br>
            <a:r>
              <a:rPr lang="en-US" sz="4000" b="1" dirty="0" smtClean="0">
                <a:solidFill>
                  <a:srgbClr val="FF0000"/>
                </a:solidFill>
              </a:rPr>
              <a:t>Language planning </a:t>
            </a:r>
            <a:r>
              <a:rPr lang="en-US" b="1" dirty="0" smtClean="0">
                <a:solidFill>
                  <a:schemeClr val="tx2"/>
                </a:solidFill>
              </a:rPr>
              <a:t/>
            </a:r>
            <a:br>
              <a:rPr lang="en-US" b="1" dirty="0" smtClean="0">
                <a:solidFill>
                  <a:schemeClr val="tx2"/>
                </a:solidFill>
              </a:rPr>
            </a:br>
            <a:endParaRPr lang="ar-IQ"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6248400"/>
          </a:xfrm>
          <a:solidFill>
            <a:schemeClr val="accent2">
              <a:lumMod val="40000"/>
              <a:lumOff val="60000"/>
            </a:schemeClr>
          </a:solidFill>
        </p:spPr>
        <p:txBody>
          <a:bodyPr>
            <a:normAutofit/>
          </a:bodyPr>
          <a:lstStyle/>
          <a:p>
            <a:pPr marL="914400" indent="-914400"/>
            <a:r>
              <a:rPr lang="en-US" sz="4000" b="1" dirty="0" smtClean="0">
                <a:solidFill>
                  <a:schemeClr val="tx2"/>
                </a:solidFill>
              </a:rPr>
              <a:t>        </a:t>
            </a:r>
            <a:r>
              <a:rPr lang="en-US" b="1" dirty="0" smtClean="0">
                <a:solidFill>
                  <a:schemeClr val="tx2"/>
                </a:solidFill>
              </a:rPr>
              <a:t>So, these four issues represent the core of the relationship between sociolinguistics and education. They have to be paid much attention by curricula designers who in turn represent the educational policy of their states/countries. </a:t>
            </a:r>
            <a:r>
              <a:rPr lang="en-US" b="1" dirty="0" smtClean="0">
                <a:solidFill>
                  <a:srgbClr val="FF0000"/>
                </a:solidFill>
              </a:rPr>
              <a:t> </a:t>
            </a:r>
            <a:r>
              <a:rPr lang="en-US" b="1" dirty="0" smtClean="0">
                <a:solidFill>
                  <a:schemeClr val="tx2"/>
                </a:solidFill>
              </a:rPr>
              <a:t/>
            </a:r>
            <a:br>
              <a:rPr lang="en-US" b="1" dirty="0" smtClean="0">
                <a:solidFill>
                  <a:schemeClr val="tx2"/>
                </a:solidFill>
              </a:rPr>
            </a:br>
            <a:endParaRPr lang="ar-IQ" b="1"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lstStyle/>
          <a:p>
            <a:r>
              <a:rPr lang="en-US" b="1" dirty="0" smtClean="0">
                <a:solidFill>
                  <a:srgbClr val="FF0000"/>
                </a:solidFill>
              </a:rPr>
              <a:t>In a multilingual society, educationalists and curricula designers have to make decisions as to which language variety or dialect be used as the language of the texts to be taught and the language of instruction as well.  </a:t>
            </a:r>
            <a:endParaRPr lang="ar-IQ"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lstStyle/>
          <a:p>
            <a:r>
              <a:rPr lang="en-US" b="1" dirty="0" smtClean="0">
                <a:solidFill>
                  <a:srgbClr val="FF0000"/>
                </a:solidFill>
              </a:rPr>
              <a:t>Some countries of the world resort to the compromise of bilingual education whose main concern is to use two languages of instruction at some point in a students’ school. The languages are used to teach subject matter content rather than just the language itself. </a:t>
            </a:r>
            <a:r>
              <a:rPr lang="en-US" b="1" dirty="0" smtClean="0">
                <a:solidFill>
                  <a:srgbClr val="FF0000"/>
                </a:solidFill>
              </a:rPr>
              <a:t>  </a:t>
            </a:r>
            <a:endParaRPr lang="ar-IQ"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normAutofit/>
          </a:bodyPr>
          <a:lstStyle/>
          <a:p>
            <a:r>
              <a:rPr lang="en-US" sz="4000" b="1" dirty="0" smtClean="0">
                <a:solidFill>
                  <a:srgbClr val="FF0000"/>
                </a:solidFill>
              </a:rPr>
              <a:t>However, some sociolinguists believe that bilingual education is not politically neutral instructional phenomenon. Where assigning one language as the main medium of instruction and another one as subsidiary in a state funded school system confers recognition and status of these languages and their speakers.   </a:t>
            </a:r>
            <a:endParaRPr lang="ar-IQ" sz="4000"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normAutofit/>
          </a:bodyPr>
          <a:lstStyle/>
          <a:p>
            <a:r>
              <a:rPr lang="en-US" sz="4000" b="1" dirty="0" smtClean="0">
                <a:solidFill>
                  <a:srgbClr val="7030A0"/>
                </a:solidFill>
              </a:rPr>
              <a:t>Language in all its societal, variational, interactional and cultural diversity both influences and is influenced by education. </a:t>
            </a:r>
            <a:br>
              <a:rPr lang="en-US" sz="4000" b="1" dirty="0" smtClean="0">
                <a:solidFill>
                  <a:srgbClr val="7030A0"/>
                </a:solidFill>
              </a:rPr>
            </a:br>
            <a:r>
              <a:rPr lang="en-US" sz="4000" b="1" dirty="0" smtClean="0">
                <a:solidFill>
                  <a:srgbClr val="7030A0"/>
                </a:solidFill>
              </a:rPr>
              <a:t>COMMENT </a:t>
            </a:r>
            <a:r>
              <a:rPr lang="en-US" sz="4000" b="1" dirty="0" smtClean="0">
                <a:solidFill>
                  <a:srgbClr val="7030A0"/>
                </a:solidFill>
              </a:rPr>
              <a:t> </a:t>
            </a:r>
            <a:endParaRPr lang="ar-IQ" sz="4000" b="1"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chemeClr val="accent6">
              <a:lumMod val="60000"/>
              <a:lumOff val="40000"/>
            </a:schemeClr>
          </a:solidFill>
        </p:spPr>
        <p:txBody>
          <a:bodyPr>
            <a:normAutofit/>
          </a:bodyPr>
          <a:lstStyle/>
          <a:p>
            <a:r>
              <a:rPr lang="en-US" sz="4000" b="1" dirty="0" smtClean="0">
                <a:solidFill>
                  <a:srgbClr val="C00000"/>
                </a:solidFill>
              </a:rPr>
              <a:t>Education is the site where broad social and political forces are reflected in the kinds of educational opportunities offered to speakers of different language varieties and language use mediates the participation of these speakers in those opportunities and, ultimately, their potential contributions to the larger society. </a:t>
            </a:r>
            <a:endParaRPr lang="ar-IQ" sz="4000" b="1" dirty="0">
              <a:solidFill>
                <a:srgbClr val="C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377</Words>
  <Application>Microsoft Office PowerPoint</Application>
  <PresentationFormat>On-screen Show (4:3)</PresentationFormat>
  <Paragraphs>39</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Sociolinguistics and Education </vt:lpstr>
      <vt:lpstr>What issues do appear to the surface when sociolinguistics is coordinated with education?</vt:lpstr>
      <vt:lpstr>        The following issues do appear to the surface when sociolinguistics is coordinated to education:  Bilingualism &amp; Multilingualism Language &amp; Power Linguistic Variation Language planning  </vt:lpstr>
      <vt:lpstr>        So, these four issues represent the core of the relationship between sociolinguistics and education. They have to be paid much attention by curricula designers who in turn represent the educational policy of their states/countries.   </vt:lpstr>
      <vt:lpstr>In a multilingual society, educationalists and curricula designers have to make decisions as to which language variety or dialect be used as the language of the texts to be taught and the language of instruction as well.  </vt:lpstr>
      <vt:lpstr>Some countries of the world resort to the compromise of bilingual education whose main concern is to use two languages of instruction at some point in a students’ school. The languages are used to teach subject matter content rather than just the language itself.   </vt:lpstr>
      <vt:lpstr>However, some sociolinguists believe that bilingual education is not politically neutral instructional phenomenon. Where assigning one language as the main medium of instruction and another one as subsidiary in a state funded school system confers recognition and status of these languages and their speakers.   </vt:lpstr>
      <vt:lpstr>Language in all its societal, variational, interactional and cultural diversity both influences and is influenced by education.  COMMENT  </vt:lpstr>
      <vt:lpstr>Education is the site where broad social and political forces are reflected in the kinds of educational opportunities offered to speakers of different language varieties and language use mediates the participation of these speakers in those opportunities and, ultimately, their potential contributions to the larger society. </vt:lpstr>
      <vt:lpstr> language is a primary instrument of human communication. It gives a sense of identity to an individual as well as a social group. However, language can also be a problem and a barrier to communicate, which necessitates language planning. </vt:lpstr>
      <vt:lpstr>  Language planning refers to the efforts to deliberately affect the status, structure, or acquisition of languages. Language planning is a subset of the general field of social planning that includes a wide range of public policy concerns (housing, employment, immigration and taxation policies) </vt:lpstr>
      <vt:lpstr> Language planning occurs in most countries by their relevant governments wherein they have more than one language within the community.     </vt:lpstr>
      <vt:lpstr> Language planning involves all conscious efforts that aim at changing the linguistic behavior of a speech community. So, it represents all deliberate steps taken towards language change.     </vt:lpstr>
      <vt:lpstr> Language planning is also an organized activity that aims at solving language problems within a community.  In addition, language planning provides proposals to express language ideologies within the community    </vt:lpstr>
      <vt:lpstr>Language Policy VS Language Planning language policy is sometimes used as a synonym to language planning. However, it refers to the more general linguistic, political and social goals underlying the actual language planning process. Language policy is the expression of the ideological orientations and views whereas language planning is the actual proposal that makes up their implementation.     </vt:lpstr>
      <vt:lpstr> Four stages of Language Planning 1. Selection: the choice of language variety to fulfill certain functions in a given society.  2. Codification: the creation of a linguistic standard or norm for a selected linguistic code. It is divided into:  a. Graphization b. Grammaticalization C. Lexicalization     </vt:lpstr>
      <vt:lpstr> Four stages of Language Planning 3. Implementation: promoting the decisions made in the stages of selection and codification which can include marketing strategy, production of books, pamphlets, newspapers and textbooks   </vt:lpstr>
      <vt:lpstr> Four stages of Language Planning 4. Elaboration: Terminology and stylistic development of a codified language to meet the communicative demands of modern life and technology.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1 What is the criterion that determines if two varieties are dialects of the same language or distinct languages?</dc:title>
  <dc:creator>Mahdi Al -Asadi</dc:creator>
  <cp:lastModifiedBy>toshbai</cp:lastModifiedBy>
  <cp:revision>24</cp:revision>
  <dcterms:created xsi:type="dcterms:W3CDTF">2006-08-16T00:00:00Z</dcterms:created>
  <dcterms:modified xsi:type="dcterms:W3CDTF">2018-05-25T01:10:08Z</dcterms:modified>
</cp:coreProperties>
</file>